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314" r:id="rId2"/>
    <p:sldId id="324" r:id="rId3"/>
    <p:sldId id="328" r:id="rId4"/>
    <p:sldId id="315" r:id="rId5"/>
    <p:sldId id="329" r:id="rId6"/>
    <p:sldId id="330" r:id="rId7"/>
    <p:sldId id="331" r:id="rId8"/>
    <p:sldId id="316" r:id="rId9"/>
    <p:sldId id="325" r:id="rId10"/>
    <p:sldId id="332" r:id="rId11"/>
    <p:sldId id="317" r:id="rId12"/>
    <p:sldId id="333" r:id="rId13"/>
    <p:sldId id="334" r:id="rId14"/>
    <p:sldId id="319" r:id="rId15"/>
    <p:sldId id="320" r:id="rId16"/>
    <p:sldId id="326" r:id="rId17"/>
    <p:sldId id="321" r:id="rId18"/>
    <p:sldId id="340" r:id="rId19"/>
  </p:sldIdLst>
  <p:sldSz cx="9144000" cy="6858000" type="screen4x3"/>
  <p:notesSz cx="6858000" cy="9144000"/>
  <p:defaultTextStyle>
    <a:defPPr>
      <a:defRPr lang="ro-R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84" y="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2507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ine panoramică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263820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159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7234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922557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8187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evărat sau f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091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6207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531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521623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3771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4210175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21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893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1569785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5933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8221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1282458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375FCF81-63B1-4CAE-85FD-3B8475A2D20B}" type="slidenum">
              <a:rPr lang="ro-RO" altLang="ro-RO" smtClean="0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1087898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ro-RO" smtClean="0"/>
              <a:t>NORMALIZAREA DATELOR</a:t>
            </a:r>
            <a:endParaRPr lang="ro-RO" altLang="ro-RO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8054975" cy="41624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ro-RO" b="1" dirty="0" err="1" smtClean="0"/>
              <a:t>Obiectivele</a:t>
            </a:r>
            <a:r>
              <a:rPr lang="en-US" altLang="ro-RO" b="1" dirty="0" smtClean="0"/>
              <a:t> </a:t>
            </a:r>
            <a:r>
              <a:rPr lang="en-US" altLang="ro-RO" b="1" dirty="0" err="1" smtClean="0"/>
              <a:t>lec</a:t>
            </a:r>
            <a:r>
              <a:rPr lang="ro-RO" altLang="ro-RO" b="1" dirty="0" err="1" smtClean="0"/>
              <a:t>tiei</a:t>
            </a:r>
            <a:r>
              <a:rPr lang="en-US" altLang="ro-RO" b="1" dirty="0" smtClean="0"/>
              <a:t>: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ro-RO" b="1" dirty="0" err="1" smtClean="0"/>
              <a:t>Definitia</a:t>
            </a:r>
            <a:r>
              <a:rPr lang="en-US" altLang="ro-RO" b="1" dirty="0" smtClean="0"/>
              <a:t> </a:t>
            </a:r>
            <a:r>
              <a:rPr lang="en-US" altLang="ro-RO" b="1" dirty="0" err="1" smtClean="0"/>
              <a:t>operatiei</a:t>
            </a:r>
            <a:r>
              <a:rPr lang="en-US" altLang="ro-RO" b="1" dirty="0" smtClean="0"/>
              <a:t> de </a:t>
            </a:r>
            <a:r>
              <a:rPr lang="en-US" altLang="ro-RO" b="1" dirty="0" err="1" smtClean="0"/>
              <a:t>normalizare</a:t>
            </a:r>
            <a:r>
              <a:rPr lang="en-US" altLang="ro-RO" b="1" dirty="0" smtClean="0"/>
              <a:t> a </a:t>
            </a:r>
            <a:r>
              <a:rPr lang="en-US" altLang="ro-RO" b="1" dirty="0" err="1" smtClean="0"/>
              <a:t>datelor</a:t>
            </a:r>
            <a:r>
              <a:rPr lang="en-US" altLang="ro-RO" b="1" dirty="0" smtClean="0"/>
              <a:t>.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ro-RO" b="1" dirty="0" err="1" smtClean="0"/>
              <a:t>Descrierea</a:t>
            </a:r>
            <a:r>
              <a:rPr lang="en-US" altLang="ro-RO" b="1" dirty="0" smtClean="0"/>
              <a:t> </a:t>
            </a:r>
            <a:r>
              <a:rPr lang="en-US" altLang="ro-RO" b="1" dirty="0" err="1" smtClean="0"/>
              <a:t>formelor</a:t>
            </a:r>
            <a:r>
              <a:rPr lang="en-US" altLang="ro-RO" b="1" dirty="0" smtClean="0"/>
              <a:t> de </a:t>
            </a:r>
            <a:r>
              <a:rPr lang="en-US" altLang="ro-RO" b="1" dirty="0" err="1" smtClean="0"/>
              <a:t>normalizare</a:t>
            </a:r>
            <a:r>
              <a:rPr lang="en-US" altLang="ro-RO" b="1" dirty="0" smtClean="0"/>
              <a:t> a </a:t>
            </a:r>
            <a:r>
              <a:rPr lang="en-US" altLang="ro-RO" b="1" dirty="0" err="1" smtClean="0"/>
              <a:t>datelor</a:t>
            </a:r>
            <a:endParaRPr lang="en-US" altLang="ro-RO" b="1" dirty="0" smtClean="0"/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ro-RO" b="1" dirty="0" err="1" smtClean="0"/>
              <a:t>Rezolvarea</a:t>
            </a:r>
            <a:r>
              <a:rPr lang="en-US" altLang="ro-RO" b="1" dirty="0" smtClean="0"/>
              <a:t> </a:t>
            </a:r>
            <a:r>
              <a:rPr lang="en-US" altLang="ro-RO" b="1" dirty="0" err="1" smtClean="0"/>
              <a:t>problemelor</a:t>
            </a:r>
            <a:r>
              <a:rPr lang="en-US" altLang="ro-RO" b="1" dirty="0" smtClean="0"/>
              <a:t> </a:t>
            </a:r>
            <a:r>
              <a:rPr lang="en-US" altLang="ro-RO" b="1" dirty="0" err="1" smtClean="0"/>
              <a:t>astfel</a:t>
            </a:r>
            <a:r>
              <a:rPr lang="en-US" altLang="ro-RO" b="1" dirty="0" smtClean="0"/>
              <a:t> </a:t>
            </a:r>
            <a:r>
              <a:rPr lang="en-US" altLang="ro-RO" b="1" dirty="0" err="1" smtClean="0"/>
              <a:t>incat</a:t>
            </a:r>
            <a:r>
              <a:rPr lang="en-US" altLang="ro-RO" b="1" dirty="0" smtClean="0"/>
              <a:t> </a:t>
            </a:r>
            <a:r>
              <a:rPr lang="en-US" altLang="ro-RO" b="1" dirty="0" err="1" smtClean="0"/>
              <a:t>entitatile</a:t>
            </a:r>
            <a:r>
              <a:rPr lang="en-US" altLang="ro-RO" b="1" dirty="0" smtClean="0"/>
              <a:t> </a:t>
            </a:r>
            <a:r>
              <a:rPr lang="en-US" altLang="ro-RO" b="1" dirty="0" err="1" smtClean="0"/>
              <a:t>sa</a:t>
            </a:r>
            <a:r>
              <a:rPr lang="en-US" altLang="ro-RO" b="1" dirty="0" smtClean="0"/>
              <a:t> </a:t>
            </a:r>
            <a:r>
              <a:rPr lang="en-US" altLang="ro-RO" b="1" dirty="0" err="1" smtClean="0"/>
              <a:t>respecte</a:t>
            </a:r>
            <a:r>
              <a:rPr lang="en-US" altLang="ro-RO" b="1" dirty="0" smtClean="0"/>
              <a:t> </a:t>
            </a:r>
            <a:r>
              <a:rPr lang="en-US" altLang="ro-RO" b="1" dirty="0" err="1" smtClean="0"/>
              <a:t>cele</a:t>
            </a:r>
            <a:r>
              <a:rPr lang="en-US" altLang="ro-RO" b="1" dirty="0" smtClean="0"/>
              <a:t> </a:t>
            </a:r>
            <a:r>
              <a:rPr lang="en-US" altLang="ro-RO" b="1" dirty="0" err="1" smtClean="0"/>
              <a:t>trei</a:t>
            </a:r>
            <a:r>
              <a:rPr lang="en-US" altLang="ro-RO" b="1" dirty="0" smtClean="0"/>
              <a:t> </a:t>
            </a:r>
            <a:r>
              <a:rPr lang="en-US" altLang="ro-RO" b="1" dirty="0" err="1" smtClean="0"/>
              <a:t>forme</a:t>
            </a:r>
            <a:r>
              <a:rPr lang="en-US" altLang="ro-RO" b="1" dirty="0" smtClean="0"/>
              <a:t> de </a:t>
            </a:r>
            <a:r>
              <a:rPr lang="en-US" altLang="ro-RO" b="1" dirty="0" err="1" smtClean="0"/>
              <a:t>normalizare</a:t>
            </a:r>
            <a:r>
              <a:rPr lang="en-US" altLang="ro-RO" b="1" dirty="0" smtClean="0"/>
              <a:t>.</a:t>
            </a:r>
            <a:endParaRPr lang="ro-RO" altLang="ro-RO" b="1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stituent conținut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9091" y="898634"/>
            <a:ext cx="8008882" cy="496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89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46" y="556240"/>
            <a:ext cx="6429375" cy="2181225"/>
          </a:xfrm>
          <a:prstGeom prst="rect">
            <a:avLst/>
          </a:prstGeom>
        </p:spPr>
      </p:pic>
      <p:pic>
        <p:nvPicPr>
          <p:cNvPr id="3" name="I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083" y="3048000"/>
            <a:ext cx="6591300" cy="2590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808" y="804041"/>
            <a:ext cx="7945820" cy="5284960"/>
          </a:xfrm>
          <a:prstGeom prst="rect">
            <a:avLst/>
          </a:prstGeom>
        </p:spPr>
      </p:pic>
      <p:pic>
        <p:nvPicPr>
          <p:cNvPr id="3" name="I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4" y="785812"/>
            <a:ext cx="8165553" cy="5433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76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633" y="565284"/>
            <a:ext cx="6487939" cy="1744986"/>
          </a:xfrm>
          <a:prstGeom prst="rect">
            <a:avLst/>
          </a:prstGeom>
        </p:spPr>
      </p:pic>
      <p:pic>
        <p:nvPicPr>
          <p:cNvPr id="3" name="I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8895" y="2310270"/>
            <a:ext cx="5880967" cy="1670158"/>
          </a:xfrm>
          <a:prstGeom prst="rect">
            <a:avLst/>
          </a:prstGeom>
        </p:spPr>
      </p:pic>
      <p:pic>
        <p:nvPicPr>
          <p:cNvPr id="5" name="I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5376" y="3430314"/>
            <a:ext cx="5167313" cy="293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0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ro-RO" smtClean="0"/>
              <a:t>FORMA A II-a DE NORMALIZARE</a:t>
            </a:r>
            <a:endParaRPr lang="ro-RO" altLang="ro-RO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endParaRPr lang="ro-RO" altLang="ro-RO" dirty="0" smtClean="0"/>
          </a:p>
          <a:p>
            <a:pPr algn="just">
              <a:buNone/>
            </a:pPr>
            <a:r>
              <a:rPr lang="ro-RO" altLang="ro-RO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o-RO" altLang="ro-RO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GĂSEŞTE ÎN FORMA NORMALĂ 1 ŞI</a:t>
            </a:r>
            <a:r>
              <a:rPr lang="en-US" altLang="ro-RO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altLang="ro-RO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ORICE </a:t>
            </a:r>
            <a:r>
              <a:rPr lang="ro-RO" altLang="ro-RO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ATRIBUT CE NU E UID SĂ DEPINDĂ DE ÎNTREGUL UID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o-RO" altLang="ro-RO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o-RO" altLang="ro-RO" dirty="0" smtClean="0">
                <a:solidFill>
                  <a:schemeClr val="tx2"/>
                </a:solidFill>
              </a:rPr>
              <a:t>   Se aplică în mod special </a:t>
            </a:r>
            <a:r>
              <a:rPr lang="ro-RO" altLang="ro-RO" dirty="0" err="1" smtClean="0">
                <a:solidFill>
                  <a:schemeClr val="tx2"/>
                </a:solidFill>
              </a:rPr>
              <a:t>entităţilor</a:t>
            </a:r>
            <a:r>
              <a:rPr lang="ro-RO" altLang="ro-RO" dirty="0" smtClean="0">
                <a:solidFill>
                  <a:schemeClr val="tx2"/>
                </a:solidFill>
              </a:rPr>
              <a:t> care au un UID compus din mai multe atribute sau dintr-un </a:t>
            </a:r>
            <a:r>
              <a:rPr lang="ro-RO" altLang="ro-RO" dirty="0" smtClean="0">
                <a:solidFill>
                  <a:schemeClr val="tx2"/>
                </a:solidFill>
              </a:rPr>
              <a:t>atribut </a:t>
            </a:r>
            <a:r>
              <a:rPr lang="ro-RO" altLang="ro-RO" dirty="0" err="1" smtClean="0">
                <a:solidFill>
                  <a:schemeClr val="tx2"/>
                </a:solidFill>
              </a:rPr>
              <a:t>şi</a:t>
            </a:r>
            <a:r>
              <a:rPr lang="ro-RO" altLang="ro-RO" dirty="0" smtClean="0">
                <a:solidFill>
                  <a:schemeClr val="tx2"/>
                </a:solidFill>
              </a:rPr>
              <a:t> o </a:t>
            </a:r>
            <a:r>
              <a:rPr lang="ro-RO" altLang="ro-RO" dirty="0" err="1" smtClean="0">
                <a:solidFill>
                  <a:schemeClr val="tx2"/>
                </a:solidFill>
              </a:rPr>
              <a:t>relaţie</a:t>
            </a:r>
            <a:r>
              <a:rPr lang="ro-RO" altLang="ro-RO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o-RO" altLang="ro-RO" dirty="0" smtClean="0">
              <a:solidFill>
                <a:schemeClr val="tx2"/>
              </a:solidFill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116013" y="2852738"/>
            <a:ext cx="7085595" cy="1206306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o-RO" altLang="ro-RO" sz="180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349500"/>
            <a:ext cx="4968875" cy="3724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o-RO" altLang="ro-RO" dirty="0" smtClean="0"/>
              <a:t>   Acest exemplu respecta forma 2 de normalizare.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ro-RO" altLang="ro-RO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o-RO" altLang="ro-RO" dirty="0" smtClean="0"/>
              <a:t>   </a:t>
            </a:r>
            <a:r>
              <a:rPr lang="ro-RO" altLang="ro-RO" dirty="0" smtClean="0"/>
              <a:t>În acest ERD, </a:t>
            </a:r>
            <a:r>
              <a:rPr lang="ro-RO" altLang="ro-RO" dirty="0" err="1" smtClean="0"/>
              <a:t>bank_location</a:t>
            </a:r>
            <a:r>
              <a:rPr lang="ro-RO" altLang="ro-RO" dirty="0" smtClean="0"/>
              <a:t> depinde numai de bancă, nu </a:t>
            </a:r>
            <a:r>
              <a:rPr lang="ro-RO" altLang="ro-RO" dirty="0" err="1" smtClean="0"/>
              <a:t>şi</a:t>
            </a:r>
            <a:r>
              <a:rPr lang="ro-RO" altLang="ro-RO" dirty="0" smtClean="0"/>
              <a:t> de contul persoanei </a:t>
            </a:r>
            <a:r>
              <a:rPr lang="ro-RO" altLang="ro-RO" dirty="0" err="1" smtClean="0"/>
              <a:t>şi</a:t>
            </a:r>
            <a:r>
              <a:rPr lang="ro-RO" altLang="ro-RO" dirty="0" smtClean="0"/>
              <a:t> astfel încalcă Forma de Normalizare 2</a:t>
            </a:r>
            <a:endParaRPr lang="ro-RO" altLang="ro-RO" dirty="0" smtClean="0"/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2420938"/>
            <a:ext cx="3903662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149725"/>
            <a:ext cx="3851275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3"/>
          <p:cNvSpPr>
            <a:spLocks noGrp="1"/>
          </p:cNvSpPr>
          <p:nvPr>
            <p:ph type="title"/>
          </p:nvPr>
        </p:nvSpPr>
        <p:spPr>
          <a:xfrm>
            <a:off x="738188" y="965977"/>
            <a:ext cx="7859712" cy="27574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o-RO" altLang="ro-RO" sz="2400" b="0" dirty="0" smtClean="0"/>
              <a:t>Se observă că </a:t>
            </a:r>
            <a:r>
              <a:rPr lang="ro-RO" altLang="ro-RO" sz="2400" b="0" dirty="0" err="1" smtClean="0"/>
              <a:t>data_nasterii</a:t>
            </a:r>
            <a:r>
              <a:rPr lang="ro-RO" altLang="ro-RO" sz="2400" b="0" dirty="0" smtClean="0"/>
              <a:t> </a:t>
            </a:r>
            <a:r>
              <a:rPr lang="ro-RO" altLang="ro-RO" sz="2400" b="0" dirty="0" err="1" smtClean="0"/>
              <a:t>şi</a:t>
            </a:r>
            <a:r>
              <a:rPr lang="ro-RO" altLang="ro-RO" sz="2400" b="0" dirty="0" smtClean="0"/>
              <a:t> adresa sunt două atribute care depind doar de </a:t>
            </a:r>
            <a:r>
              <a:rPr lang="ro-RO" altLang="ro-RO" sz="2400" b="0" dirty="0" err="1" smtClean="0"/>
              <a:t>id-ul</a:t>
            </a:r>
            <a:r>
              <a:rPr lang="ro-RO" altLang="ro-RO" sz="2400" b="0" dirty="0" smtClean="0"/>
              <a:t> angajatului nu de întregul UID care este </a:t>
            </a:r>
            <a:r>
              <a:rPr lang="ro-RO" altLang="ro-RO" sz="2400" b="0" dirty="0" err="1" smtClean="0"/>
              <a:t>combinaţia</a:t>
            </a:r>
            <a:r>
              <a:rPr lang="ro-RO" altLang="ro-RO" sz="2400" b="0" dirty="0" smtClean="0"/>
              <a:t> dintre atributele </a:t>
            </a:r>
            <a:r>
              <a:rPr lang="ro-RO" altLang="ro-RO" sz="2400" b="0" dirty="0" err="1" smtClean="0"/>
              <a:t>id_dep</a:t>
            </a:r>
            <a:r>
              <a:rPr lang="ro-RO" altLang="ro-RO" sz="2400" b="0" dirty="0" smtClean="0"/>
              <a:t> si </a:t>
            </a:r>
            <a:r>
              <a:rPr lang="ro-RO" altLang="ro-RO" sz="2400" b="0" dirty="0" err="1" smtClean="0"/>
              <a:t>id_angajat</a:t>
            </a:r>
            <a:r>
              <a:rPr lang="ro-RO" altLang="ro-RO" sz="2400" b="0" dirty="0" smtClean="0"/>
              <a:t>. Această </a:t>
            </a:r>
            <a:r>
              <a:rPr lang="ro-RO" altLang="ro-RO" sz="2400" b="0" dirty="0" err="1" smtClean="0"/>
              <a:t>situaţie</a:t>
            </a:r>
            <a:r>
              <a:rPr lang="ro-RO" altLang="ro-RO" sz="2400" b="0" dirty="0" smtClean="0"/>
              <a:t> se rezolvă prin crearea unei noi </a:t>
            </a:r>
            <a:r>
              <a:rPr lang="ro-RO" altLang="ro-RO" sz="2400" b="0" dirty="0" err="1" smtClean="0"/>
              <a:t>entităţi</a:t>
            </a:r>
            <a:r>
              <a:rPr lang="ro-RO" altLang="ro-RO" sz="2400" b="0" dirty="0" smtClean="0"/>
              <a:t> ANGAJAT, pe care o legăm de entitatea DEPARTAMENT printr-o </a:t>
            </a:r>
            <a:r>
              <a:rPr lang="ro-RO" altLang="ro-RO" sz="2400" b="0" dirty="0" err="1" smtClean="0"/>
              <a:t>relaţie</a:t>
            </a:r>
            <a:r>
              <a:rPr lang="ro-RO" altLang="ro-RO" sz="2400" b="0" dirty="0" smtClean="0"/>
              <a:t> 1:m.</a:t>
            </a:r>
            <a:r>
              <a:rPr lang="ro-RO" altLang="ro-RO" dirty="0" smtClean="0"/>
              <a:t/>
            </a:r>
            <a:br>
              <a:rPr lang="ro-RO" altLang="ro-RO" dirty="0" smtClean="0"/>
            </a:br>
            <a:endParaRPr lang="ro-RO" altLang="ro-RO" dirty="0" smtClean="0"/>
          </a:p>
        </p:txBody>
      </p:sp>
      <p:pic>
        <p:nvPicPr>
          <p:cNvPr id="11267" name="Picture 2" descr="image0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884" y="3421646"/>
            <a:ext cx="2214562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3" descr="image0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774" y="3350208"/>
            <a:ext cx="4392612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o-RO" altLang="ro-RO" smtClean="0"/>
              <a:t>Exemplu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4670425" cy="372427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o-RO" altLang="ro-RO" smtClean="0">
                <a:solidFill>
                  <a:srgbClr val="CC0000"/>
                </a:solidFill>
              </a:rPr>
              <a:t>Durata</a:t>
            </a:r>
            <a:r>
              <a:rPr lang="ro-RO" altLang="ro-RO" smtClean="0"/>
              <a:t> depinde numai de SONG.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o-RO" altLang="ro-RO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o-RO" altLang="ro-RO" smtClean="0">
                <a:solidFill>
                  <a:srgbClr val="CC0000"/>
                </a:solidFill>
              </a:rPr>
              <a:t>Event_date</a:t>
            </a:r>
            <a:r>
              <a:rPr lang="ro-RO" altLang="ro-RO" smtClean="0"/>
              <a:t> depinde numai de eveniment.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794" y="2428081"/>
            <a:ext cx="3198813" cy="359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0844" y="585478"/>
            <a:ext cx="5035404" cy="1828722"/>
          </a:xfrm>
          <a:prstGeom prst="rect">
            <a:avLst/>
          </a:prstGeom>
        </p:spPr>
      </p:pic>
      <p:pic>
        <p:nvPicPr>
          <p:cNvPr id="5" name="I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5443" y="2414200"/>
            <a:ext cx="4730805" cy="3333608"/>
          </a:xfrm>
          <a:prstGeom prst="rect">
            <a:avLst/>
          </a:prstGeom>
        </p:spPr>
      </p:pic>
      <p:pic>
        <p:nvPicPr>
          <p:cNvPr id="6" name="I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4480" y="2414200"/>
            <a:ext cx="4692730" cy="3438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9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o-RO" dirty="0" smtClean="0"/>
              <a:t>NORMALIZARE</a:t>
            </a:r>
            <a:endParaRPr lang="ro-RO" altLang="ro-RO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o-RO" altLang="ro-RO" dirty="0" smtClean="0"/>
              <a:t>   Normalizarea se referă la procesul de creare a unei structuri </a:t>
            </a:r>
            <a:r>
              <a:rPr lang="ro-RO" altLang="ro-RO" dirty="0" err="1" smtClean="0"/>
              <a:t>relaţionale</a:t>
            </a:r>
            <a:r>
              <a:rPr lang="ro-RO" altLang="ro-RO" dirty="0" smtClean="0"/>
              <a:t> eficiente, flexibile care </a:t>
            </a:r>
            <a:r>
              <a:rPr lang="ro-RO" altLang="ro-RO" dirty="0" err="1" smtClean="0"/>
              <a:t>aşează</a:t>
            </a:r>
            <a:r>
              <a:rPr lang="ro-RO" altLang="ro-RO" dirty="0" smtClean="0"/>
              <a:t> fiecare dată într-un singur loc, care este </a:t>
            </a:r>
            <a:r>
              <a:rPr lang="ro-RO" altLang="ro-RO" dirty="0" err="1" smtClean="0"/>
              <a:t>şi</a:t>
            </a:r>
            <a:r>
              <a:rPr lang="ro-RO" altLang="ro-RO" dirty="0" smtClean="0"/>
              <a:t> cel mai potrivit loc, astfel încât </a:t>
            </a:r>
            <a:r>
              <a:rPr lang="ro-RO" altLang="ro-RO" dirty="0" err="1" smtClean="0"/>
              <a:t>operaţiile</a:t>
            </a:r>
            <a:r>
              <a:rPr lang="ro-RO" altLang="ro-RO" dirty="0" smtClean="0"/>
              <a:t> de adăugare, modificare, </a:t>
            </a:r>
            <a:r>
              <a:rPr lang="ro-RO" altLang="ro-RO" dirty="0" err="1" smtClean="0"/>
              <a:t>ştergere</a:t>
            </a:r>
            <a:r>
              <a:rPr lang="ro-RO" altLang="ro-RO" dirty="0" smtClean="0"/>
              <a:t> să se facă într-un singur tabel.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o-RO" altLang="ro-RO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dirty="0" smtClean="0"/>
              <a:t>NORMALIZARE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04496" y="1982721"/>
            <a:ext cx="7866993" cy="3803223"/>
          </a:xfrm>
        </p:spPr>
        <p:txBody>
          <a:bodyPr>
            <a:noAutofit/>
          </a:bodyPr>
          <a:lstStyle/>
          <a:p>
            <a:r>
              <a:rPr lang="ro-RO" sz="2000" dirty="0" smtClean="0"/>
              <a:t>Normalizarea este procesul care presupune descompunerea unui tabel </a:t>
            </a:r>
            <a:r>
              <a:rPr lang="ro-RO" sz="2000" dirty="0" err="1" smtClean="0"/>
              <a:t>relaţional</a:t>
            </a:r>
            <a:r>
              <a:rPr lang="ro-RO" sz="2000" dirty="0" smtClean="0"/>
              <a:t> alcătuit dintr-un set de atribute, în două sau mai multe tabele care vor forma baza de date, cu scopul de a elimina </a:t>
            </a:r>
            <a:r>
              <a:rPr lang="ro-RO" sz="2000" b="1" dirty="0" err="1" smtClean="0"/>
              <a:t>redundanţele</a:t>
            </a:r>
            <a:r>
              <a:rPr lang="ro-RO" sz="2000" dirty="0" smtClean="0"/>
              <a:t> (memorarea repetată a </a:t>
            </a:r>
            <a:r>
              <a:rPr lang="ro-RO" sz="2000" dirty="0" err="1" smtClean="0"/>
              <a:t>aceloraşi</a:t>
            </a:r>
            <a:r>
              <a:rPr lang="ro-RO" sz="2000" dirty="0" smtClean="0"/>
              <a:t> date) </a:t>
            </a:r>
            <a:r>
              <a:rPr lang="ro-RO" sz="2000" dirty="0" err="1" smtClean="0"/>
              <a:t>şi</a:t>
            </a:r>
            <a:r>
              <a:rPr lang="ro-RO" sz="2000" dirty="0" smtClean="0"/>
              <a:t> </a:t>
            </a:r>
            <a:r>
              <a:rPr lang="ro-RO" sz="2000" b="1" dirty="0" smtClean="0"/>
              <a:t>anomaliile</a:t>
            </a:r>
            <a:r>
              <a:rPr lang="ro-RO" sz="2000" dirty="0" smtClean="0"/>
              <a:t> care pot apărea în </a:t>
            </a:r>
            <a:r>
              <a:rPr lang="ro-RO" sz="2000" dirty="0" err="1" smtClean="0"/>
              <a:t>operaţiile</a:t>
            </a:r>
            <a:r>
              <a:rPr lang="ro-RO" sz="2000" dirty="0" smtClean="0"/>
              <a:t> de adăugare, modificare sau </a:t>
            </a:r>
            <a:r>
              <a:rPr lang="ro-RO" sz="2000" dirty="0" err="1" smtClean="0"/>
              <a:t>ştergere</a:t>
            </a:r>
            <a:r>
              <a:rPr lang="ro-RO" sz="2000" dirty="0" smtClean="0"/>
              <a:t> de înregistrări. </a:t>
            </a:r>
          </a:p>
          <a:p>
            <a:r>
              <a:rPr lang="ro-RO" sz="2000" dirty="0" smtClean="0"/>
              <a:t>Ideea centrală care stă la baza proiectării unei baze de date </a:t>
            </a:r>
            <a:r>
              <a:rPr lang="ro-RO" sz="2000" dirty="0" err="1" smtClean="0"/>
              <a:t>relaţionale</a:t>
            </a:r>
            <a:r>
              <a:rPr lang="ro-RO" sz="2000" dirty="0" smtClean="0"/>
              <a:t> este aceea de </a:t>
            </a:r>
            <a:r>
              <a:rPr lang="ro-RO" sz="2000" b="1" dirty="0" err="1" smtClean="0"/>
              <a:t>dependenţă</a:t>
            </a:r>
            <a:r>
              <a:rPr lang="ro-RO" sz="2000" b="1" dirty="0" smtClean="0"/>
              <a:t> a datelor </a:t>
            </a:r>
            <a:r>
              <a:rPr lang="ro-RO" sz="2000" dirty="0" smtClean="0"/>
              <a:t>[</a:t>
            </a:r>
            <a:r>
              <a:rPr lang="ro-RO" sz="2000" dirty="0" err="1" smtClean="0"/>
              <a:t>Dollinger</a:t>
            </a:r>
            <a:r>
              <a:rPr lang="ro-RO" sz="2000" dirty="0" smtClean="0"/>
              <a:t>]. Aceasta se referă la faptul că între atributele unei </a:t>
            </a:r>
            <a:r>
              <a:rPr lang="ro-RO" sz="2000" dirty="0" err="1" smtClean="0"/>
              <a:t>relaţii</a:t>
            </a:r>
            <a:r>
              <a:rPr lang="ro-RO" sz="2000" dirty="0" smtClean="0"/>
              <a:t> (tabel </a:t>
            </a:r>
            <a:r>
              <a:rPr lang="ro-RO" sz="2000" dirty="0" err="1" smtClean="0"/>
              <a:t>relaţional</a:t>
            </a:r>
            <a:r>
              <a:rPr lang="ro-RO" sz="2000" dirty="0" smtClean="0"/>
              <a:t>) sau între atribute din </a:t>
            </a:r>
            <a:r>
              <a:rPr lang="ro-RO" sz="2000" dirty="0" err="1" smtClean="0"/>
              <a:t>relaţii</a:t>
            </a:r>
            <a:r>
              <a:rPr lang="ro-RO" sz="2000" dirty="0" smtClean="0"/>
              <a:t> diferite pot exista anumite legături logice (</a:t>
            </a:r>
            <a:r>
              <a:rPr lang="ro-RO" sz="2000" dirty="0" err="1" smtClean="0"/>
              <a:t>dependenţe</a:t>
            </a:r>
            <a:r>
              <a:rPr lang="ro-RO" sz="2000" dirty="0" smtClean="0"/>
              <a:t>), iar aceste legături </a:t>
            </a:r>
            <a:r>
              <a:rPr lang="ro-RO" sz="2000" dirty="0" err="1" smtClean="0"/>
              <a:t>influenţează</a:t>
            </a:r>
            <a:r>
              <a:rPr lang="ro-RO" sz="2000" dirty="0" smtClean="0"/>
              <a:t> </a:t>
            </a:r>
            <a:r>
              <a:rPr lang="ro-RO" sz="2000" dirty="0" err="1" smtClean="0"/>
              <a:t>proprietăţile</a:t>
            </a:r>
            <a:r>
              <a:rPr lang="ro-RO" sz="2000" dirty="0" smtClean="0"/>
              <a:t> </a:t>
            </a:r>
            <a:r>
              <a:rPr lang="ro-RO" sz="2000" dirty="0" err="1" smtClean="0"/>
              <a:t>relaţiilor</a:t>
            </a:r>
            <a:r>
              <a:rPr lang="ro-RO" sz="2000" dirty="0" smtClean="0"/>
              <a:t> în raport cu </a:t>
            </a:r>
            <a:r>
              <a:rPr lang="ro-RO" sz="2000" dirty="0" err="1" smtClean="0"/>
              <a:t>operaţiile</a:t>
            </a:r>
            <a:r>
              <a:rPr lang="ro-RO" sz="2000" dirty="0" smtClean="0"/>
              <a:t> curente care apar în exploatarea bazei de date, cum ar fi: adăugarea, modificarea </a:t>
            </a:r>
            <a:r>
              <a:rPr lang="ro-RO" sz="2000" dirty="0" err="1" smtClean="0"/>
              <a:t>şi</a:t>
            </a:r>
            <a:r>
              <a:rPr lang="ro-RO" sz="2000" dirty="0" smtClean="0"/>
              <a:t> </a:t>
            </a:r>
            <a:r>
              <a:rPr lang="ro-RO" sz="2000" dirty="0" err="1" smtClean="0"/>
              <a:t>ştergerea</a:t>
            </a:r>
            <a:r>
              <a:rPr lang="ro-RO" sz="2000" dirty="0" smtClean="0"/>
              <a:t> înregistrărilor. </a:t>
            </a: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332850296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ro-RO" smtClean="0"/>
              <a:t>Anomaliile care pot sa apara la o baza de date nemormalizata sunt:</a:t>
            </a:r>
            <a:endParaRPr lang="ro-RO" altLang="ro-RO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71550" y="2636838"/>
            <a:ext cx="7693025" cy="3724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ro-RO" b="1" smtClean="0"/>
              <a:t>Anomalii la actualizarea datelor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ro-RO" b="1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ro-RO" b="1" smtClean="0"/>
              <a:t>Anomalii de inserare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ro-RO" b="1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ro-RO" b="1" smtClean="0"/>
              <a:t>Anomalii de stergere</a:t>
            </a:r>
            <a:endParaRPr lang="ro-RO" altLang="ro-RO" b="1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4294967295"/>
          </p:nvPr>
        </p:nvSpPr>
        <p:spPr>
          <a:xfrm>
            <a:off x="425888" y="2407910"/>
            <a:ext cx="8197850" cy="3724275"/>
          </a:xfrm>
        </p:spPr>
        <p:txBody>
          <a:bodyPr>
            <a:normAutofit fontScale="92500" lnSpcReduction="20000"/>
          </a:bodyPr>
          <a:lstStyle/>
          <a:p>
            <a:r>
              <a:rPr lang="ro-RO" sz="2400" dirty="0" smtClean="0"/>
              <a:t>Exemplu: Fie </a:t>
            </a:r>
            <a:r>
              <a:rPr lang="ro-RO" sz="2400" dirty="0" err="1" smtClean="0"/>
              <a:t>relaţia</a:t>
            </a:r>
            <a:r>
              <a:rPr lang="ro-RO" sz="2400" dirty="0" smtClean="0"/>
              <a:t> Aprovizionare </a:t>
            </a:r>
            <a:r>
              <a:rPr lang="ro-RO" sz="2400" dirty="0" smtClean="0"/>
              <a:t>(</a:t>
            </a:r>
            <a:r>
              <a:rPr lang="en-US" sz="2400" dirty="0" smtClean="0"/>
              <a:t>Id,</a:t>
            </a:r>
            <a:r>
              <a:rPr lang="ro-RO" sz="2400" dirty="0" err="1" smtClean="0"/>
              <a:t>Cod_Fz</a:t>
            </a:r>
            <a:r>
              <a:rPr lang="ro-RO" sz="2400" dirty="0" smtClean="0"/>
              <a:t>, Nume-</a:t>
            </a:r>
            <a:r>
              <a:rPr lang="ro-RO" sz="2400" dirty="0" err="1" smtClean="0"/>
              <a:t>fz</a:t>
            </a:r>
            <a:r>
              <a:rPr lang="ro-RO" sz="2400" dirty="0" smtClean="0"/>
              <a:t>, </a:t>
            </a:r>
            <a:r>
              <a:rPr lang="ro-RO" sz="2400" dirty="0" err="1" smtClean="0"/>
              <a:t>Adresa_Fz</a:t>
            </a:r>
            <a:r>
              <a:rPr lang="ro-RO" sz="2400" dirty="0" smtClean="0"/>
              <a:t>, </a:t>
            </a:r>
            <a:r>
              <a:rPr lang="ro-RO" sz="2400" dirty="0" err="1" smtClean="0"/>
              <a:t>DenMarfa</a:t>
            </a:r>
            <a:r>
              <a:rPr lang="ro-RO" sz="2400" dirty="0" smtClean="0"/>
              <a:t>, </a:t>
            </a:r>
            <a:r>
              <a:rPr lang="ro-RO" sz="2400" dirty="0" err="1" smtClean="0"/>
              <a:t>PretFact</a:t>
            </a:r>
            <a:r>
              <a:rPr lang="ro-RO" sz="2400" dirty="0" smtClean="0"/>
              <a:t>):</a:t>
            </a:r>
          </a:p>
          <a:p>
            <a:r>
              <a:rPr lang="ro-RO" sz="2000" b="1" dirty="0" err="1" smtClean="0"/>
              <a:t>redundanţă</a:t>
            </a:r>
            <a:r>
              <a:rPr lang="ro-RO" sz="2000" b="1" dirty="0" smtClean="0"/>
              <a:t> a datelor</a:t>
            </a:r>
            <a:r>
              <a:rPr lang="en-US" sz="2000" dirty="0" smtClean="0"/>
              <a:t>(</a:t>
            </a:r>
            <a:r>
              <a:rPr lang="ro-RO" sz="2000" dirty="0" err="1" smtClean="0"/>
              <a:t>Nume_Fz</a:t>
            </a:r>
            <a:r>
              <a:rPr lang="ro-RO" sz="2000" dirty="0" smtClean="0"/>
              <a:t> </a:t>
            </a:r>
            <a:r>
              <a:rPr lang="ro-RO" sz="2000" dirty="0" err="1" smtClean="0"/>
              <a:t>şi</a:t>
            </a:r>
            <a:r>
              <a:rPr lang="ro-RO" sz="2000" dirty="0" smtClean="0"/>
              <a:t> </a:t>
            </a:r>
            <a:r>
              <a:rPr lang="ro-RO" sz="2000" dirty="0" err="1" smtClean="0"/>
              <a:t>Adresă_Fz</a:t>
            </a:r>
            <a:r>
              <a:rPr lang="en-US" sz="2000" dirty="0" smtClean="0"/>
              <a:t>) : </a:t>
            </a:r>
            <a:r>
              <a:rPr lang="ro-RO" sz="2000" dirty="0" smtClean="0"/>
              <a:t>aprovizionările realizate cu </a:t>
            </a:r>
            <a:r>
              <a:rPr lang="ro-RO" sz="2000" dirty="0" err="1" smtClean="0"/>
              <a:t>acelaşi</a:t>
            </a:r>
            <a:r>
              <a:rPr lang="ro-RO" sz="2000" dirty="0" smtClean="0"/>
              <a:t> furnizor</a:t>
            </a:r>
            <a:r>
              <a:rPr lang="en-US" sz="2000" dirty="0" smtClean="0"/>
              <a:t>, de </a:t>
            </a:r>
            <a:r>
              <a:rPr lang="en-US" sz="2000" dirty="0" err="1" smtClean="0"/>
              <a:t>aici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anomaliile</a:t>
            </a:r>
            <a:r>
              <a:rPr lang="en-US" sz="2000" dirty="0" smtClean="0"/>
              <a:t>:</a:t>
            </a:r>
          </a:p>
          <a:p>
            <a:pPr lvl="1"/>
            <a:r>
              <a:rPr lang="ro-RO" sz="2000" dirty="0"/>
              <a:t> </a:t>
            </a:r>
            <a:r>
              <a:rPr lang="ro-RO" sz="2000" b="1" dirty="0"/>
              <a:t>Anomalia de adăugare </a:t>
            </a:r>
            <a:r>
              <a:rPr lang="ro-RO" sz="2000" dirty="0"/>
              <a:t>– nu se poate înregistra un furnizor atât timp cât acesta nu livrează o marfă. </a:t>
            </a:r>
            <a:endParaRPr lang="en-US" sz="2000" dirty="0"/>
          </a:p>
          <a:p>
            <a:pPr lvl="1"/>
            <a:r>
              <a:rPr lang="ro-RO" sz="2000" dirty="0" smtClean="0"/>
              <a:t> </a:t>
            </a:r>
            <a:r>
              <a:rPr lang="ro-RO" sz="2000" b="1" dirty="0" smtClean="0"/>
              <a:t>Anomalia de </a:t>
            </a:r>
            <a:r>
              <a:rPr lang="ro-RO" sz="2000" b="1" dirty="0" err="1" smtClean="0"/>
              <a:t>ştergere</a:t>
            </a:r>
            <a:r>
              <a:rPr lang="ro-RO" sz="2000" b="1" dirty="0" smtClean="0"/>
              <a:t> </a:t>
            </a:r>
            <a:r>
              <a:rPr lang="ro-RO" sz="2000" dirty="0" smtClean="0"/>
              <a:t>– dacă se </a:t>
            </a:r>
            <a:r>
              <a:rPr lang="ro-RO" sz="2000" dirty="0" err="1" smtClean="0"/>
              <a:t>şterg</a:t>
            </a:r>
            <a:r>
              <a:rPr lang="ro-RO" sz="2000" dirty="0" smtClean="0"/>
              <a:t> toate mărfurile livrate de un furnizor, atunci se pierd, în mod </a:t>
            </a:r>
            <a:r>
              <a:rPr lang="ro-RO" sz="2000" dirty="0" err="1" smtClean="0"/>
              <a:t>neintenţionat</a:t>
            </a:r>
            <a:r>
              <a:rPr lang="ro-RO" sz="2000" dirty="0" smtClean="0"/>
              <a:t>, </a:t>
            </a:r>
            <a:r>
              <a:rPr lang="ro-RO" sz="2000" dirty="0" err="1" smtClean="0"/>
              <a:t>şi</a:t>
            </a:r>
            <a:r>
              <a:rPr lang="ro-RO" sz="2000" dirty="0" smtClean="0"/>
              <a:t> caracteristicile acelui furnizor (numele furnizorului, adresa furnizorului). </a:t>
            </a:r>
            <a:endParaRPr lang="en-US" sz="2000" dirty="0" smtClean="0"/>
          </a:p>
          <a:p>
            <a:pPr lvl="1"/>
            <a:r>
              <a:rPr lang="ro-RO" sz="2000" b="1" dirty="0" smtClean="0"/>
              <a:t>Anomalia de modificare </a:t>
            </a:r>
            <a:r>
              <a:rPr lang="ro-RO" sz="2000" dirty="0" smtClean="0"/>
              <a:t>– dacă se modifică, spre exemplu, adresa unui furnizor, atunci este necesară parcurgerea întregii </a:t>
            </a:r>
            <a:r>
              <a:rPr lang="ro-RO" sz="2000" dirty="0" err="1" smtClean="0"/>
              <a:t>relaţii</a:t>
            </a:r>
            <a:r>
              <a:rPr lang="ro-RO" sz="2000" dirty="0" smtClean="0"/>
              <a:t> pentru a opera modificarea la nivelul tuturor înregistrărilor.</a:t>
            </a:r>
            <a:endParaRPr lang="ro-RO" sz="2000" dirty="0"/>
          </a:p>
        </p:txBody>
      </p:sp>
      <p:pic>
        <p:nvPicPr>
          <p:cNvPr id="2" name="I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413" y="531485"/>
            <a:ext cx="64008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02463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237745" y="535211"/>
            <a:ext cx="6798736" cy="3444997"/>
          </a:xfrm>
        </p:spPr>
        <p:txBody>
          <a:bodyPr/>
          <a:lstStyle/>
          <a:p>
            <a:r>
              <a:rPr lang="ro-RO" sz="2000" dirty="0" smtClean="0"/>
              <a:t>Aceste anomalii pot fi eliminate, dacă tabelul </a:t>
            </a:r>
            <a:r>
              <a:rPr lang="ro-RO" sz="2000" dirty="0" err="1" smtClean="0"/>
              <a:t>iniţial</a:t>
            </a:r>
            <a:r>
              <a:rPr lang="ro-RO" sz="2000" dirty="0" smtClean="0"/>
              <a:t> Aprovizionare este supus unui proces de normalizare, în urma căruia va fi descompus în următoarele tabele:</a:t>
            </a:r>
            <a:endParaRPr lang="en-US" sz="2000" dirty="0" smtClean="0"/>
          </a:p>
          <a:p>
            <a:pPr lvl="1"/>
            <a:r>
              <a:rPr lang="ro-RO" sz="1800" dirty="0" smtClean="0"/>
              <a:t> Furnizori (</a:t>
            </a:r>
            <a:r>
              <a:rPr lang="ro-RO" sz="1800" dirty="0" err="1" smtClean="0"/>
              <a:t>Cod_Fz</a:t>
            </a:r>
            <a:r>
              <a:rPr lang="ro-RO" sz="1800" dirty="0" smtClean="0"/>
              <a:t>, </a:t>
            </a:r>
            <a:r>
              <a:rPr lang="ro-RO" sz="1800" dirty="0" err="1" smtClean="0"/>
              <a:t>Nume_Fz</a:t>
            </a:r>
            <a:r>
              <a:rPr lang="ro-RO" sz="1800" dirty="0" smtClean="0"/>
              <a:t>, </a:t>
            </a:r>
            <a:r>
              <a:rPr lang="ro-RO" sz="1800" dirty="0" err="1" smtClean="0"/>
              <a:t>Adresa_Fz</a:t>
            </a:r>
            <a:r>
              <a:rPr lang="ro-RO" sz="1800" dirty="0" smtClean="0"/>
              <a:t>)</a:t>
            </a:r>
            <a:endParaRPr lang="en-US" sz="1800" dirty="0" smtClean="0"/>
          </a:p>
          <a:p>
            <a:pPr lvl="1"/>
            <a:r>
              <a:rPr lang="ro-RO" sz="1800" dirty="0" smtClean="0"/>
              <a:t>Livrare (</a:t>
            </a:r>
            <a:r>
              <a:rPr lang="ro-RO" sz="1800" dirty="0" err="1" smtClean="0"/>
              <a:t>Cod_fz</a:t>
            </a:r>
            <a:r>
              <a:rPr lang="ro-RO" sz="1800" dirty="0" smtClean="0"/>
              <a:t>, </a:t>
            </a:r>
            <a:r>
              <a:rPr lang="ro-RO" sz="1800" dirty="0" err="1" smtClean="0"/>
              <a:t>DenMarfa</a:t>
            </a:r>
            <a:r>
              <a:rPr lang="ro-RO" sz="1800" dirty="0" smtClean="0"/>
              <a:t>, </a:t>
            </a:r>
            <a:r>
              <a:rPr lang="ro-RO" sz="1800" dirty="0" err="1" smtClean="0"/>
              <a:t>PretFact</a:t>
            </a:r>
            <a:r>
              <a:rPr lang="ro-RO" sz="1800" dirty="0" smtClean="0"/>
              <a:t>)</a:t>
            </a:r>
            <a:endParaRPr lang="ro-RO" sz="1800" dirty="0"/>
          </a:p>
        </p:txBody>
      </p:sp>
      <p:pic>
        <p:nvPicPr>
          <p:cNvPr id="2" name="I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4281" y="4054853"/>
            <a:ext cx="4772025" cy="2247900"/>
          </a:xfrm>
          <a:prstGeom prst="rect">
            <a:avLst/>
          </a:prstGeom>
        </p:spPr>
      </p:pic>
      <p:pic>
        <p:nvPicPr>
          <p:cNvPr id="4" name="Imagine 3"/>
          <p:cNvPicPr>
            <a:picLocks noChangeAspect="1"/>
          </p:cNvPicPr>
          <p:nvPr/>
        </p:nvPicPr>
        <p:blipFill rotWithShape="1">
          <a:blip r:embed="rId3"/>
          <a:srcRect r="5969" b="9922"/>
          <a:stretch/>
        </p:blipFill>
        <p:spPr>
          <a:xfrm>
            <a:off x="458835" y="2353832"/>
            <a:ext cx="4019860" cy="186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599533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Formele normale </a:t>
            </a:r>
            <a:br>
              <a:rPr lang="ro-RO" dirty="0" smtClean="0"/>
            </a:b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67560" y="1671145"/>
            <a:ext cx="7963666" cy="4415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o-RO" sz="2000" dirty="0" smtClean="0"/>
              <a:t>Teoria clasică a normalizării este construită în jurul a cinci forme normale. </a:t>
            </a:r>
            <a:endParaRPr lang="en-US" sz="2000" dirty="0" smtClean="0"/>
          </a:p>
          <a:p>
            <a:r>
              <a:rPr lang="ro-RO" sz="2000" dirty="0" err="1" smtClean="0"/>
              <a:t>E.F.Codd</a:t>
            </a:r>
            <a:r>
              <a:rPr lang="ro-RO" sz="2000" dirty="0" smtClean="0"/>
              <a:t>, părintele modelului </a:t>
            </a:r>
            <a:r>
              <a:rPr lang="ro-RO" sz="2000" dirty="0" err="1" smtClean="0"/>
              <a:t>relaţional</a:t>
            </a:r>
            <a:r>
              <a:rPr lang="ro-RO" sz="2000" dirty="0" smtClean="0"/>
              <a:t>, a definit </a:t>
            </a:r>
            <a:r>
              <a:rPr lang="ro-RO" sz="2000" dirty="0" err="1" smtClean="0"/>
              <a:t>iniţial</a:t>
            </a:r>
            <a:r>
              <a:rPr lang="ro-RO" sz="2000" dirty="0" smtClean="0"/>
              <a:t> trei forme normale </a:t>
            </a:r>
            <a:r>
              <a:rPr lang="en-US" sz="2000" dirty="0" smtClean="0"/>
              <a:t>: </a:t>
            </a:r>
            <a:r>
              <a:rPr lang="ro-RO" sz="2000" dirty="0" smtClean="0"/>
              <a:t>FN1, FN2 </a:t>
            </a:r>
            <a:r>
              <a:rPr lang="ro-RO" sz="2000" dirty="0" err="1" smtClean="0"/>
              <a:t>şi</a:t>
            </a:r>
            <a:r>
              <a:rPr lang="ro-RO" sz="2000" dirty="0" smtClean="0"/>
              <a:t> FN3. </a:t>
            </a:r>
            <a:endParaRPr lang="en-US" sz="2000" dirty="0" smtClean="0"/>
          </a:p>
          <a:p>
            <a:r>
              <a:rPr lang="ro-RO" sz="2000" dirty="0" smtClean="0"/>
              <a:t>Apoi, forma normală </a:t>
            </a:r>
            <a:r>
              <a:rPr lang="ro-RO" sz="2000" dirty="0" err="1" smtClean="0"/>
              <a:t>Boyce-Codd</a:t>
            </a:r>
            <a:r>
              <a:rPr lang="ro-RO" sz="2000" dirty="0" smtClean="0"/>
              <a:t>, numită astfel după numele celor doi </a:t>
            </a:r>
            <a:r>
              <a:rPr lang="ro-RO" sz="2000" dirty="0" err="1" smtClean="0"/>
              <a:t>specialişti</a:t>
            </a:r>
            <a:r>
              <a:rPr lang="ro-RO" sz="2000" dirty="0" smtClean="0"/>
              <a:t> în domeniu, s-a dorit a fi o formă generalizată a FN2 </a:t>
            </a:r>
            <a:r>
              <a:rPr lang="ro-RO" sz="2000" dirty="0" err="1" smtClean="0"/>
              <a:t>şi</a:t>
            </a:r>
            <a:r>
              <a:rPr lang="ro-RO" sz="2000" dirty="0" smtClean="0"/>
              <a:t> FN3.</a:t>
            </a:r>
            <a:endParaRPr lang="en-US" sz="2000" dirty="0" smtClean="0"/>
          </a:p>
          <a:p>
            <a:r>
              <a:rPr lang="ro-RO" sz="2000" dirty="0" smtClean="0"/>
              <a:t>Formele normale 4 </a:t>
            </a:r>
            <a:r>
              <a:rPr lang="ro-RO" sz="2000" dirty="0" err="1" smtClean="0"/>
              <a:t>şi</a:t>
            </a:r>
            <a:r>
              <a:rPr lang="ro-RO" sz="2000" dirty="0" smtClean="0"/>
              <a:t> 5 (FN4, FN5), asociate în literatura de specialitate cu numele cercetătorului </a:t>
            </a:r>
            <a:r>
              <a:rPr lang="ro-RO" sz="2000" dirty="0" err="1" smtClean="0"/>
              <a:t>Fagin</a:t>
            </a:r>
            <a:r>
              <a:rPr lang="ro-RO" sz="2000" dirty="0" smtClean="0"/>
              <a:t>, se bazează pe </a:t>
            </a:r>
            <a:r>
              <a:rPr lang="ro-RO" sz="2000" dirty="0" err="1" smtClean="0"/>
              <a:t>dependenţele</a:t>
            </a:r>
            <a:r>
              <a:rPr lang="ro-RO" sz="2000" dirty="0" smtClean="0"/>
              <a:t> </a:t>
            </a:r>
            <a:r>
              <a:rPr lang="ro-RO" sz="2000" dirty="0" err="1" smtClean="0"/>
              <a:t>multivaloare</a:t>
            </a:r>
            <a:r>
              <a:rPr lang="ro-RO" sz="2000" dirty="0" smtClean="0"/>
              <a:t>.</a:t>
            </a:r>
            <a:endParaRPr lang="en-US" sz="2000" dirty="0" smtClean="0"/>
          </a:p>
          <a:p>
            <a:r>
              <a:rPr lang="ro-RO" sz="2000" dirty="0" smtClean="0"/>
              <a:t> </a:t>
            </a:r>
            <a:r>
              <a:rPr lang="ro-RO" sz="2000" dirty="0" err="1" smtClean="0"/>
              <a:t>Mulţi</a:t>
            </a:r>
            <a:r>
              <a:rPr lang="ro-RO" sz="2000" dirty="0" smtClean="0"/>
              <a:t> </a:t>
            </a:r>
            <a:r>
              <a:rPr lang="ro-RO" sz="2000" dirty="0" err="1" smtClean="0"/>
              <a:t>specialişti</a:t>
            </a:r>
            <a:r>
              <a:rPr lang="ro-RO" sz="2000" dirty="0" smtClean="0"/>
              <a:t> consideră că pentru elaborarea unei baze de date </a:t>
            </a:r>
            <a:r>
              <a:rPr lang="ro-RO" sz="2000" dirty="0" err="1" smtClean="0"/>
              <a:t>relaţionale</a:t>
            </a:r>
            <a:r>
              <a:rPr lang="ro-RO" sz="2000" dirty="0" smtClean="0"/>
              <a:t> sunt suficient de parcurs primele trei forme normale. </a:t>
            </a: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416291686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ro-RO" smtClean="0"/>
              <a:t>PRIMA FORMA DE NORMALIZARE</a:t>
            </a:r>
            <a:endParaRPr lang="ro-RO" altLang="ro-RO" smtClean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>
          <a:xfrm>
            <a:off x="971550" y="2420938"/>
            <a:ext cx="7693025" cy="3744912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ro-RO" dirty="0" smtClean="0"/>
          </a:p>
          <a:p>
            <a:pPr>
              <a:defRPr/>
            </a:pPr>
            <a:r>
              <a:rPr lang="ro-RO" dirty="0"/>
              <a:t> O </a:t>
            </a:r>
            <a:r>
              <a:rPr lang="ro-RO" dirty="0" err="1"/>
              <a:t>relaţie</a:t>
            </a:r>
            <a:r>
              <a:rPr lang="ro-RO" dirty="0"/>
              <a:t> (tabel) este în prima formă normală dacă toate atributele sale sunt atomice (elementare, care nu se mai pot descompune) </a:t>
            </a:r>
            <a:r>
              <a:rPr lang="ro-RO" dirty="0" err="1"/>
              <a:t>şi</a:t>
            </a:r>
            <a:r>
              <a:rPr lang="ro-RO" dirty="0"/>
              <a:t> nerepetitive. Un atribut este considerat elementar atunci când descompunerea lui nu prezintă interes pentru </a:t>
            </a:r>
            <a:r>
              <a:rPr lang="ro-RO" dirty="0" err="1"/>
              <a:t>aplicaţia</a:t>
            </a:r>
            <a:r>
              <a:rPr lang="ro-RO" dirty="0"/>
              <a:t> ce se va </a:t>
            </a:r>
            <a:r>
              <a:rPr lang="ro-RO" dirty="0" smtClean="0"/>
              <a:t>dezvolta.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Daca</a:t>
            </a:r>
            <a:r>
              <a:rPr lang="en-US" dirty="0" smtClean="0"/>
              <a:t> un </a:t>
            </a:r>
            <a:r>
              <a:rPr lang="en-US" dirty="0" err="1" smtClean="0"/>
              <a:t>atribut</a:t>
            </a:r>
            <a:r>
              <a:rPr lang="en-US" dirty="0" smtClean="0"/>
              <a:t> are </a:t>
            </a:r>
            <a:r>
              <a:rPr lang="en-US" dirty="0" err="1" smtClean="0"/>
              <a:t>valori</a:t>
            </a:r>
            <a:r>
              <a:rPr lang="en-US" dirty="0" smtClean="0"/>
              <a:t> multiple, </a:t>
            </a:r>
            <a:r>
              <a:rPr lang="en-US" dirty="0" err="1" smtClean="0"/>
              <a:t>sau</a:t>
            </a:r>
            <a:r>
              <a:rPr lang="en-US" dirty="0" smtClean="0"/>
              <a:t> un </a:t>
            </a:r>
            <a:r>
              <a:rPr lang="en-US" dirty="0" err="1" smtClean="0"/>
              <a:t>grup</a:t>
            </a:r>
            <a:r>
              <a:rPr lang="en-US" dirty="0" smtClean="0"/>
              <a:t> de </a:t>
            </a:r>
            <a:r>
              <a:rPr lang="en-US" dirty="0" err="1" smtClean="0"/>
              <a:t>atribute</a:t>
            </a:r>
            <a:r>
              <a:rPr lang="en-US" dirty="0" smtClean="0"/>
              <a:t> se </a:t>
            </a:r>
            <a:r>
              <a:rPr lang="en-US" dirty="0" err="1" smtClean="0"/>
              <a:t>repeta</a:t>
            </a:r>
            <a:r>
              <a:rPr lang="en-US" dirty="0" smtClean="0"/>
              <a:t>, </a:t>
            </a:r>
            <a:r>
              <a:rPr lang="it-IT" dirty="0" smtClean="0"/>
              <a:t>atunci eliminarea </a:t>
            </a:r>
            <a:r>
              <a:rPr lang="it-IT" dirty="0"/>
              <a:t>grupurilor repetitive se face adăugând o nouă entitate care preia unele dintre atributele entităţii iniţiale şi se relaţionează de aceasta printr-o relaţie de tipul M:1.</a:t>
            </a:r>
            <a:endParaRPr lang="ro-RO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070795" y="2715992"/>
            <a:ext cx="7494533" cy="1934835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o-RO" altLang="ro-RO" sz="180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ctrTitle"/>
          </p:nvPr>
        </p:nvSpPr>
        <p:spPr>
          <a:xfrm>
            <a:off x="1529255" y="1401708"/>
            <a:ext cx="5833242" cy="1877244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altLang="ro-RO" sz="2800" dirty="0" smtClean="0"/>
              <a:t>	</a:t>
            </a:r>
            <a:r>
              <a:rPr lang="en-US" altLang="ro-RO" sz="2800" dirty="0" err="1" smtClean="0"/>
              <a:t>Deoarece</a:t>
            </a:r>
            <a:r>
              <a:rPr lang="en-US" altLang="ro-RO" sz="2800" dirty="0" smtClean="0"/>
              <a:t> la o </a:t>
            </a:r>
            <a:r>
              <a:rPr lang="en-US" altLang="ro-RO" sz="2800" dirty="0" err="1" smtClean="0"/>
              <a:t>materie</a:t>
            </a:r>
            <a:r>
              <a:rPr lang="en-US" altLang="ro-RO" sz="2800" dirty="0" smtClean="0"/>
              <a:t> un </a:t>
            </a:r>
            <a:r>
              <a:rPr lang="en-US" altLang="ro-RO" sz="2800" dirty="0" err="1" smtClean="0"/>
              <a:t>elev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poate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avea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mai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multe</a:t>
            </a:r>
            <a:r>
              <a:rPr lang="en-US" altLang="ro-RO" sz="2800" dirty="0" smtClean="0"/>
              <a:t> note, s-a </a:t>
            </a:r>
            <a:r>
              <a:rPr lang="en-US" altLang="ro-RO" sz="2800" dirty="0" err="1" smtClean="0"/>
              <a:t>creat</a:t>
            </a:r>
            <a:r>
              <a:rPr lang="en-US" altLang="ro-RO" sz="2800" dirty="0" smtClean="0"/>
              <a:t> o </a:t>
            </a:r>
            <a:r>
              <a:rPr lang="en-US" altLang="ro-RO" sz="2800" dirty="0" err="1" smtClean="0"/>
              <a:t>entitate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noua</a:t>
            </a:r>
            <a:r>
              <a:rPr lang="en-US" altLang="ro-RO" sz="2800" dirty="0" smtClean="0"/>
              <a:t>, NOTE, </a:t>
            </a:r>
            <a:r>
              <a:rPr lang="en-US" altLang="ro-RO" sz="2800" dirty="0" err="1" smtClean="0"/>
              <a:t>astfel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incat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fiecare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elev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poate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primi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oricate</a:t>
            </a:r>
            <a:r>
              <a:rPr lang="en-US" altLang="ro-RO" sz="2800" dirty="0" smtClean="0"/>
              <a:t> note la o </a:t>
            </a:r>
            <a:r>
              <a:rPr lang="en-US" altLang="ro-RO" sz="2800" dirty="0" err="1" smtClean="0"/>
              <a:t>disciplina</a:t>
            </a:r>
            <a:r>
              <a:rPr lang="en-US" altLang="ro-RO" sz="2800" dirty="0" smtClean="0"/>
              <a:t>.</a:t>
            </a:r>
            <a:endParaRPr lang="ro-RO" altLang="ro-RO" sz="2800" dirty="0" smtClean="0"/>
          </a:p>
        </p:txBody>
      </p:sp>
      <p:pic>
        <p:nvPicPr>
          <p:cNvPr id="7171" name="Picture 2" descr="image0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3702050"/>
            <a:ext cx="3941082" cy="1738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3" descr="image0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19" y="3278952"/>
            <a:ext cx="2709563" cy="2962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4"/>
      </a:accent6>
      <a:hlink>
        <a:srgbClr val="BB7826"/>
      </a:hlink>
      <a:folHlink>
        <a:srgbClr val="CF9C5F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1885</TotalTime>
  <Words>752</Words>
  <Application>Microsoft Office PowerPoint</Application>
  <PresentationFormat>Expunere pe ecran (4:3)</PresentationFormat>
  <Paragraphs>49</Paragraphs>
  <Slides>18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18</vt:i4>
      </vt:variant>
    </vt:vector>
  </HeadingPairs>
  <TitlesOfParts>
    <vt:vector size="22" baseType="lpstr">
      <vt:lpstr>Arial</vt:lpstr>
      <vt:lpstr>Cambria</vt:lpstr>
      <vt:lpstr>Wingdings</vt:lpstr>
      <vt:lpstr>Organic</vt:lpstr>
      <vt:lpstr>NORMALIZAREA DATELOR</vt:lpstr>
      <vt:lpstr>NORMALIZARE</vt:lpstr>
      <vt:lpstr>NORMALIZARE</vt:lpstr>
      <vt:lpstr>Anomaliile care pot sa apara la o baza de date nemormalizata sunt:</vt:lpstr>
      <vt:lpstr>Prezentare PowerPoint</vt:lpstr>
      <vt:lpstr>Prezentare PowerPoint</vt:lpstr>
      <vt:lpstr>Formele normale  </vt:lpstr>
      <vt:lpstr>PRIMA FORMA DE NORMALIZARE</vt:lpstr>
      <vt:lpstr> Deoarece la o materie un elev poate avea mai multe note, s-a creat o entitate noua, NOTE, astfel incat fiecare elev poate primi oricate note la o disciplina.</vt:lpstr>
      <vt:lpstr>Prezentare PowerPoint</vt:lpstr>
      <vt:lpstr>Prezentare PowerPoint</vt:lpstr>
      <vt:lpstr>Prezentare PowerPoint</vt:lpstr>
      <vt:lpstr>Prezentare PowerPoint</vt:lpstr>
      <vt:lpstr>FORMA A II-a DE NORMALIZARE</vt:lpstr>
      <vt:lpstr>Prezentare PowerPoint</vt:lpstr>
      <vt:lpstr>Se observă că data_nasterii şi adresa sunt două atribute care depind doar de id-ul angajatului nu de întregul UID care este combinaţia dintre atributele id_dep si id_angajat. Această situaţie se rezolvă prin crearea unei noi entităţi ANGAJAT, pe care o legăm de entitatea DEPARTAMENT printr-o relaţie 1:m. </vt:lpstr>
      <vt:lpstr>Exemplu</vt:lpstr>
      <vt:lpstr>Prezentare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ORACLE  - ZIUA 1</dc:title>
  <dc:creator>Laura</dc:creator>
  <cp:lastModifiedBy>Iulia</cp:lastModifiedBy>
  <cp:revision>73</cp:revision>
  <dcterms:created xsi:type="dcterms:W3CDTF">2007-07-31T18:23:08Z</dcterms:created>
  <dcterms:modified xsi:type="dcterms:W3CDTF">2014-10-28T19:42:57Z</dcterms:modified>
</cp:coreProperties>
</file>